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431" r:id="rId4"/>
    <p:sldId id="260" r:id="rId5"/>
    <p:sldId id="289" r:id="rId6"/>
    <p:sldId id="437" r:id="rId7"/>
    <p:sldId id="436" r:id="rId8"/>
    <p:sldId id="432" r:id="rId9"/>
    <p:sldId id="433" r:id="rId10"/>
    <p:sldId id="434" r:id="rId11"/>
    <p:sldId id="43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5" autoAdjust="0"/>
    <p:restoredTop sz="83863"/>
  </p:normalViewPr>
  <p:slideViewPr>
    <p:cSldViewPr snapToGrid="0" snapToObjects="1">
      <p:cViewPr varScale="1">
        <p:scale>
          <a:sx n="114" d="100"/>
          <a:sy n="114" d="100"/>
        </p:scale>
        <p:origin x="9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CE9EE-8D76-4ABF-B157-71B6E1555D24}" type="datetimeFigureOut">
              <a:rPr lang="en-GB" smtClean="0"/>
              <a:t>03/06/2019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89F8-C239-41DC-B211-220F4F68ED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7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What does better mean?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5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These SFP algorithms are a game changer – they enable general good performance AI across a wide range of games WITHOUT the need for any tuning!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627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Ivan has used NTBEA to </a:t>
            </a:r>
            <a:r>
              <a:rPr lang="en-US" dirty="0" err="1"/>
              <a:t>optimise</a:t>
            </a:r>
            <a:r>
              <a:rPr lang="en-US" dirty="0"/>
              <a:t> Splendor Agents…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7112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89F8-C239-41DC-B211-220F4F68EDC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01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1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1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8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0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0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4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F7F7-D708-4C45-A30D-CC2D049B444D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3D92-70D3-D943-8311-00D8916E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IGGI Module</a:t>
            </a:r>
            <a:br>
              <a:rPr lang="en-US" dirty="0"/>
            </a:br>
            <a:r>
              <a:rPr lang="en-US" dirty="0"/>
              <a:t>AI Based Game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Diego Perez and Simon Lucas</a:t>
            </a:r>
          </a:p>
          <a:p>
            <a:r>
              <a:rPr lang="en-US" dirty="0"/>
              <a:t>with Ivan </a:t>
            </a:r>
            <a:r>
              <a:rPr lang="en-US" dirty="0" err="1"/>
              <a:t>Bravi</a:t>
            </a:r>
            <a:r>
              <a:rPr lang="en-US" dirty="0"/>
              <a:t>, Vanessa Volz, Mike Cook and Simon Colton</a:t>
            </a:r>
          </a:p>
        </p:txBody>
      </p:sp>
    </p:spTree>
    <p:extLst>
      <p:ext uri="{BB962C8B-B14F-4D97-AF65-F5344CB8AC3E}">
        <p14:creationId xmlns:p14="http://schemas.microsoft.com/office/powerpoint/2010/main" val="140622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A04A-1177-4240-841A-039ADEE5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Simon Colton: Casual Creators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F9BA8-C0E9-BE4D-AECF-71D447D81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C62E-B5BE-DA41-90EA-F85657341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86"/>
            <a:ext cx="9144000" cy="683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8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6484-BF4A-ED47-B5A2-1664A1D3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7618"/>
            <a:ext cx="8229600" cy="114300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0855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+ AI Informed Game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546"/>
            <a:ext cx="8229600" cy="510362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How can we design and deploy AI in games</a:t>
            </a:r>
          </a:p>
          <a:p>
            <a:pPr lvl="1"/>
            <a:r>
              <a:rPr lang="en-GB" dirty="0"/>
              <a:t>as opponents, collaborators, testers</a:t>
            </a:r>
          </a:p>
          <a:p>
            <a:r>
              <a:rPr lang="en-GB" dirty="0"/>
              <a:t>How can AI be used to make better games?</a:t>
            </a:r>
          </a:p>
          <a:p>
            <a:r>
              <a:rPr lang="en-GB" dirty="0"/>
              <a:t>Set design objectives</a:t>
            </a:r>
          </a:p>
          <a:p>
            <a:r>
              <a:rPr lang="en-GB" dirty="0"/>
              <a:t>Then try to meet them</a:t>
            </a:r>
          </a:p>
          <a:p>
            <a:pPr lvl="1"/>
            <a:r>
              <a:rPr lang="en-GB" dirty="0"/>
              <a:t>Measure activity of a range of AI bots</a:t>
            </a:r>
          </a:p>
          <a:p>
            <a:pPr lvl="1"/>
            <a:r>
              <a:rPr lang="en-GB" dirty="0"/>
              <a:t>What aspects of bot activity predict human experience?</a:t>
            </a:r>
          </a:p>
          <a:p>
            <a:r>
              <a:rPr lang="en-GB" dirty="0"/>
              <a:t>The course will be taught with a mixture of lectures, labs (including game AI competitions) and group work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20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64B91-F372-A947-8453-1D2AADB4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might do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0C116-0328-0642-822A-CC146E658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simple new game or modify an existing one</a:t>
            </a:r>
          </a:p>
          <a:p>
            <a:r>
              <a:rPr lang="en-US" dirty="0"/>
              <a:t>Spice it up with some new features</a:t>
            </a:r>
          </a:p>
          <a:p>
            <a:r>
              <a:rPr lang="en-US" dirty="0"/>
              <a:t>Test and tune them with agent-based AI</a:t>
            </a:r>
          </a:p>
          <a:p>
            <a:r>
              <a:rPr lang="en-US" dirty="0"/>
              <a:t>OR tune a range of AI agents to enhance a 2-player game with interesting opponents</a:t>
            </a:r>
          </a:p>
        </p:txBody>
      </p:sp>
    </p:spTree>
    <p:extLst>
      <p:ext uri="{BB962C8B-B14F-4D97-AF65-F5344CB8AC3E}">
        <p14:creationId xmlns:p14="http://schemas.microsoft.com/office/powerpoint/2010/main" val="1552353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0088"/>
            <a:ext cx="8229600" cy="520761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General and easily applied AI Agent Algorithms via Statistical Forward Planning (SFP)</a:t>
            </a:r>
          </a:p>
          <a:p>
            <a:pPr lvl="1"/>
            <a:r>
              <a:rPr lang="en-GB" dirty="0"/>
              <a:t>Rolling Horizon Evolution</a:t>
            </a:r>
          </a:p>
          <a:p>
            <a:pPr lvl="1"/>
            <a:r>
              <a:rPr lang="en-GB" dirty="0"/>
              <a:t>Monte Carlo Tree Search</a:t>
            </a:r>
          </a:p>
          <a:p>
            <a:r>
              <a:rPr lang="en-GB" dirty="0"/>
              <a:t>Game Design Spaces</a:t>
            </a:r>
          </a:p>
          <a:p>
            <a:pPr lvl="1"/>
            <a:r>
              <a:rPr lang="en-GB" dirty="0"/>
              <a:t>Design, Implementation and Testing</a:t>
            </a:r>
          </a:p>
          <a:p>
            <a:r>
              <a:rPr lang="en-GB" dirty="0"/>
              <a:t>What to optimise</a:t>
            </a:r>
          </a:p>
          <a:p>
            <a:pPr lvl="1"/>
            <a:r>
              <a:rPr lang="en-GB" dirty="0"/>
              <a:t>And how to measure it and form </a:t>
            </a:r>
            <a:r>
              <a:rPr lang="en-GB" b="1" dirty="0"/>
              <a:t>Objective Functions</a:t>
            </a:r>
          </a:p>
          <a:p>
            <a:r>
              <a:rPr lang="en-GB" dirty="0"/>
              <a:t>Sample Efficient Noisy Optimisation</a:t>
            </a:r>
          </a:p>
          <a:p>
            <a:pPr lvl="1"/>
            <a:r>
              <a:rPr lang="en-GB" dirty="0"/>
              <a:t>Important for Game Tuning</a:t>
            </a:r>
          </a:p>
          <a:p>
            <a:pPr lvl="1"/>
            <a:r>
              <a:rPr lang="en-GB" dirty="0"/>
              <a:t>And AI Agent Tuning</a:t>
            </a:r>
          </a:p>
          <a:p>
            <a:pPr lvl="1"/>
            <a:r>
              <a:rPr lang="en-GB" dirty="0"/>
              <a:t>We’ll use the N-Tuple Bandit Evolutionary Algorithm (NTBEA)</a:t>
            </a:r>
          </a:p>
          <a:p>
            <a:r>
              <a:rPr lang="en-GB" dirty="0"/>
              <a:t>Mini AI Competition</a:t>
            </a:r>
          </a:p>
        </p:txBody>
      </p:sp>
    </p:spTree>
    <p:extLst>
      <p:ext uri="{BB962C8B-B14F-4D97-AF65-F5344CB8AC3E}">
        <p14:creationId xmlns:p14="http://schemas.microsoft.com/office/powerpoint/2010/main" val="820798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 of Adaptive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0142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Instant high quality opponents and / or collaborators</a:t>
            </a:r>
          </a:p>
          <a:p>
            <a:pPr lvl="1"/>
            <a:r>
              <a:rPr lang="en-GB" dirty="0"/>
              <a:t>No programming of the agent needed – just ensure that the game implements a standard interface</a:t>
            </a:r>
          </a:p>
          <a:p>
            <a:pPr lvl="1"/>
            <a:r>
              <a:rPr lang="en-GB" dirty="0"/>
              <a:t>Can train them to be more human-like e.g2k Bot Prize (unreal tournament)</a:t>
            </a:r>
          </a:p>
          <a:p>
            <a:r>
              <a:rPr lang="en-GB" dirty="0"/>
              <a:t>Automated play testing of games</a:t>
            </a:r>
          </a:p>
          <a:p>
            <a:pPr lvl="1"/>
            <a:r>
              <a:rPr lang="en-GB" dirty="0"/>
              <a:t>Can invent new games easily!</a:t>
            </a:r>
          </a:p>
          <a:p>
            <a:pPr lvl="1"/>
            <a:r>
              <a:rPr lang="en-GB" dirty="0"/>
              <a:t>Picking the good ones is the trickier part…</a:t>
            </a:r>
          </a:p>
          <a:p>
            <a:r>
              <a:rPr lang="en-GB" dirty="0"/>
              <a:t>Adaptive AI can help</a:t>
            </a:r>
          </a:p>
          <a:p>
            <a:pPr lvl="1"/>
            <a:r>
              <a:rPr lang="en-GB" dirty="0"/>
              <a:t>Measure drama</a:t>
            </a:r>
          </a:p>
          <a:p>
            <a:pPr lvl="1"/>
            <a:r>
              <a:rPr lang="en-GB" dirty="0"/>
              <a:t>Measure skill</a:t>
            </a:r>
          </a:p>
          <a:p>
            <a:pPr lvl="1"/>
            <a:r>
              <a:rPr lang="en-GB" dirty="0"/>
              <a:t>Can “good” players beat random players</a:t>
            </a:r>
          </a:p>
          <a:p>
            <a:pPr lvl="1"/>
            <a:r>
              <a:rPr lang="en-GB" dirty="0"/>
              <a:t>Use league results as evidence of skill depth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788" y="3283916"/>
            <a:ext cx="2433728" cy="136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88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A71A-6A62-0C4B-B3CF-61450E881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Demonstrator: Ivan </a:t>
            </a:r>
            <a:r>
              <a:rPr lang="en-US" dirty="0" err="1"/>
              <a:t>Bravi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207D8-A3D2-9644-B399-ED554B36E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A1821-03C8-914E-98FC-F410F2C7C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4" y="1678259"/>
            <a:ext cx="4419600" cy="3835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EC2D1F-B3A8-FE4A-9C12-51C389A97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847" y="1950747"/>
            <a:ext cx="43434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43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EBAE8-7F61-894C-9BA0-7E80E46E5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703" y="2560638"/>
            <a:ext cx="8229600" cy="1143000"/>
          </a:xfrm>
        </p:spPr>
        <p:txBody>
          <a:bodyPr/>
          <a:lstStyle/>
          <a:p>
            <a:r>
              <a:rPr lang="en-US" dirty="0"/>
              <a:t>Guest Speakers</a:t>
            </a:r>
          </a:p>
        </p:txBody>
      </p:sp>
    </p:spTree>
    <p:extLst>
      <p:ext uri="{BB962C8B-B14F-4D97-AF65-F5344CB8AC3E}">
        <p14:creationId xmlns:p14="http://schemas.microsoft.com/office/powerpoint/2010/main" val="2450988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BB17-22A0-424E-8232-E74F0AC83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Vanessa Volz: PCG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41515-1477-DD45-8264-6234FA3B0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3778B7-CD11-0A49-BAFC-4694225A7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12" y="2218653"/>
            <a:ext cx="6294488" cy="3584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188FB7-BE9F-9D4C-B02E-D28AD9E3E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643063"/>
            <a:ext cx="44323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3EE44-5C7C-4840-A183-0C2B2544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Mike Cook: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30CD1-CF97-0345-AACE-4BE58EF36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C6B0AA-82E4-D546-BE93-DEC696B72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8" y="1232861"/>
            <a:ext cx="7123471" cy="52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6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9681</TotalTime>
  <Words>362</Words>
  <Application>Microsoft Macintosh PowerPoint</Application>
  <PresentationFormat>On-screen Show (4:3)</PresentationFormat>
  <Paragraphs>55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IGGI Module AI Based Game Design</vt:lpstr>
      <vt:lpstr>AI + AI Informed Game Design</vt:lpstr>
      <vt:lpstr>What you might do …</vt:lpstr>
      <vt:lpstr>Main Topics</vt:lpstr>
      <vt:lpstr>Applications of Adaptive Game AI</vt:lpstr>
      <vt:lpstr>Demonstrator: Ivan Bravi</vt:lpstr>
      <vt:lpstr>Guest Speakers</vt:lpstr>
      <vt:lpstr>Vanessa Volz: PCG</vt:lpstr>
      <vt:lpstr>Mike Cook: </vt:lpstr>
      <vt:lpstr>Simon Colton: Casual Creators</vt:lpstr>
      <vt:lpstr>Questions?</vt:lpstr>
    </vt:vector>
  </TitlesOfParts>
  <Company>University of Essex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IGGI Game Design Part II AI Informed Game Design</dc:title>
  <dc:creator>Simon Lucas</dc:creator>
  <cp:lastModifiedBy>Simon Lucas</cp:lastModifiedBy>
  <cp:revision>105</cp:revision>
  <dcterms:created xsi:type="dcterms:W3CDTF">2015-06-06T22:50:09Z</dcterms:created>
  <dcterms:modified xsi:type="dcterms:W3CDTF">2019-06-03T08:14:08Z</dcterms:modified>
</cp:coreProperties>
</file>

<file path=docProps/thumbnail.jpeg>
</file>